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Garamond"/>
      <p:bold r:id="rId13"/>
      <p:boldItalic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Garamond-bold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regular.fntdata"/><Relationship Id="rId14" Type="http://schemas.openxmlformats.org/officeDocument/2006/relationships/font" Target="fonts/Garamond-boldItalic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6" name="Google Shape;86;p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02" name="Google Shape;102;p2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03" name="Google Shape;103;p2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06" name="Google Shape;106;p2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7" name="Google Shape;117;p3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18" name="Google Shape;118;p3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21" name="Google Shape;121;p3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3" name="Google Shape;133;p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34" name="Google Shape;134;p4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4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7" name="Google Shape;137;p4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0" name="Google Shape;150;p5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51" name="Google Shape;151;p5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5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4" name="Google Shape;154;p5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66" name="Google Shape;166;p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67" name="Google Shape;167;p6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6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70" name="Google Shape;170;p6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82" name="Google Shape;182;p7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83" name="Google Shape;183;p7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86" name="Google Shape;186;p7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3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94" name="Google Shape;94;p13"/>
          <p:cNvSpPr txBox="1"/>
          <p:nvPr/>
        </p:nvSpPr>
        <p:spPr>
          <a:xfrm>
            <a:off x="658370" y="2614922"/>
            <a:ext cx="5386128" cy="16234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355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32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 PAGE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98" name="Google Shape;98;p13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- Template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1028700" y="3812171"/>
            <a:ext cx="18105148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31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Problem Statement Title -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Name -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College Name -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College Address -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4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10" name="Google Shape;110;p14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13" name="Google Shape;113;p14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- Template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1385073" y="3315968"/>
            <a:ext cx="5489653" cy="6297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PROBLEM STATEMENT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15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25" name="Google Shape;125;p15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28" name="Google Shape;128;p15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- Template</a:t>
            </a:r>
            <a:endParaRPr/>
          </a:p>
        </p:txBody>
      </p:sp>
      <p:sp>
        <p:nvSpPr>
          <p:cNvPr id="129" name="Google Shape;129;p15"/>
          <p:cNvSpPr txBox="1"/>
          <p:nvPr/>
        </p:nvSpPr>
        <p:spPr>
          <a:xfrm>
            <a:off x="1028700" y="2819052"/>
            <a:ext cx="18105148" cy="2085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31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024" lvl="1" marL="380048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024" lvl="1" marL="380048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Without exceeding 100 words</a:t>
            </a:r>
            <a:endParaRPr/>
          </a:p>
        </p:txBody>
      </p:sp>
      <p:sp>
        <p:nvSpPr>
          <p:cNvPr id="130" name="Google Shape;130;p15"/>
          <p:cNvSpPr txBox="1"/>
          <p:nvPr/>
        </p:nvSpPr>
        <p:spPr>
          <a:xfrm>
            <a:off x="1385073" y="3315968"/>
            <a:ext cx="5489653" cy="6297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0" name="Google Shape;140;p16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41" name="Google Shape;141;p16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42" name="Google Shape;142;p16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44" name="Google Shape;144;p16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- Template</a:t>
            </a:r>
            <a:endParaRPr/>
          </a:p>
        </p:txBody>
      </p:sp>
      <p:grpSp>
        <p:nvGrpSpPr>
          <p:cNvPr id="145" name="Google Shape;145;p16"/>
          <p:cNvGrpSpPr/>
          <p:nvPr/>
        </p:nvGrpSpPr>
        <p:grpSpPr>
          <a:xfrm>
            <a:off x="1028700" y="2842865"/>
            <a:ext cx="18105148" cy="3338513"/>
            <a:chOff x="0" y="-95250"/>
            <a:chExt cx="24140198" cy="4451350"/>
          </a:xfrm>
        </p:grpSpPr>
        <p:sp>
          <p:nvSpPr>
            <p:cNvPr id="146" name="Google Shape;146;p16"/>
            <p:cNvSpPr txBox="1"/>
            <p:nvPr/>
          </p:nvSpPr>
          <p:spPr>
            <a:xfrm>
              <a:off x="0" y="-95250"/>
              <a:ext cx="24140198" cy="44513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31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90024" lvl="1" marL="380048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90024" lvl="1" marL="380048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80047" lvl="1" marL="760095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Arial"/>
                <a:buChar char="•"/>
              </a:pPr>
              <a:r>
                <a:rPr b="0" i="0" lang="en-US" sz="4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Detailed explanation of your topic</a:t>
              </a:r>
              <a:endParaRPr/>
            </a:p>
            <a:p>
              <a:pPr indent="-380047" lvl="1" marL="760095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Arial"/>
                <a:buChar char="•"/>
              </a:pPr>
              <a:r>
                <a:rPr b="0" i="0" lang="en-US" sz="4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Detailed explanation of the proposed solution</a:t>
              </a:r>
              <a:endParaRPr/>
            </a:p>
            <a:p>
              <a:pPr indent="-380047" lvl="1" marL="760095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200"/>
                <a:buFont typeface="Arial"/>
                <a:buChar char="•"/>
              </a:pPr>
              <a:r>
                <a:rPr b="0" i="0" lang="en-US" sz="4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How it addresses the problem </a:t>
              </a:r>
              <a:endParaRPr/>
            </a:p>
          </p:txBody>
        </p:sp>
        <p:sp>
          <p:nvSpPr>
            <p:cNvPr id="147" name="Google Shape;147;p16"/>
            <p:cNvSpPr txBox="1"/>
            <p:nvPr/>
          </p:nvSpPr>
          <p:spPr>
            <a:xfrm>
              <a:off x="475164" y="557780"/>
              <a:ext cx="7053659" cy="8174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70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PROPOSED SOLUTION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17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58" name="Google Shape;158;p17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59" name="Google Shape;159;p17"/>
          <p:cNvSpPr txBox="1"/>
          <p:nvPr/>
        </p:nvSpPr>
        <p:spPr>
          <a:xfrm>
            <a:off x="2285124" y="2052947"/>
            <a:ext cx="13717800" cy="50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b="0" i="1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7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61" name="Google Shape;161;p17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- Template</a:t>
            </a:r>
            <a:endParaRPr/>
          </a:p>
        </p:txBody>
      </p:sp>
      <p:sp>
        <p:nvSpPr>
          <p:cNvPr id="162" name="Google Shape;162;p17"/>
          <p:cNvSpPr txBox="1"/>
          <p:nvPr/>
        </p:nvSpPr>
        <p:spPr>
          <a:xfrm>
            <a:off x="1028700" y="2828577"/>
            <a:ext cx="14974174" cy="4552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2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Technologies to be used (e.g. programming languages, frameworks, hardware) 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Methodology and process for implementation (Flow Charts/Images/ working prototype)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1153200" y="3543000"/>
            <a:ext cx="6837600" cy="13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TECHNICAL APPROACH</a:t>
            </a:r>
            <a:endParaRPr/>
          </a:p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70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18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74" name="Google Shape;174;p18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75" name="Google Shape;175;p18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8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77" name="Google Shape;177;p18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 - Template</a:t>
            </a:r>
            <a:endParaRPr/>
          </a:p>
        </p:txBody>
      </p:sp>
      <p:sp>
        <p:nvSpPr>
          <p:cNvPr id="178" name="Google Shape;178;p18"/>
          <p:cNvSpPr txBox="1"/>
          <p:nvPr/>
        </p:nvSpPr>
        <p:spPr>
          <a:xfrm>
            <a:off x="1248570" y="3535580"/>
            <a:ext cx="14017200" cy="37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impact on the target audience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Benefits of the solution (social, economic, environmental, etc.)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8"/>
          <p:cNvSpPr txBox="1"/>
          <p:nvPr/>
        </p:nvSpPr>
        <p:spPr>
          <a:xfrm>
            <a:off x="770850" y="3429000"/>
            <a:ext cx="8373300" cy="13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 IMPACT AND BENEFITS</a:t>
            </a:r>
            <a:endParaRPr/>
          </a:p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70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"/>
          <p:cNvSpPr/>
          <p:nvPr/>
        </p:nvSpPr>
        <p:spPr>
          <a:xfrm>
            <a:off x="15265730" y="275158"/>
            <a:ext cx="2555452" cy="2555452"/>
          </a:xfrm>
          <a:custGeom>
            <a:rect b="b" l="l" r="r" t="t"/>
            <a:pathLst>
              <a:path extrusionOk="0" h="2555452" w="2555452">
                <a:moveTo>
                  <a:pt x="0" y="0"/>
                </a:moveTo>
                <a:lnTo>
                  <a:pt x="2555452" y="0"/>
                </a:lnTo>
                <a:lnTo>
                  <a:pt x="2555452" y="2555452"/>
                </a:lnTo>
                <a:lnTo>
                  <a:pt x="0" y="25554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9" name="Google Shape;189;p19"/>
          <p:cNvSpPr/>
          <p:nvPr/>
        </p:nvSpPr>
        <p:spPr>
          <a:xfrm>
            <a:off x="6610379" y="3945692"/>
            <a:ext cx="11955364" cy="4471369"/>
          </a:xfrm>
          <a:custGeom>
            <a:rect b="b" l="l" r="r" t="t"/>
            <a:pathLst>
              <a:path extrusionOk="0" h="4471369" w="11955364">
                <a:moveTo>
                  <a:pt x="0" y="0"/>
                </a:moveTo>
                <a:lnTo>
                  <a:pt x="11955365" y="0"/>
                </a:lnTo>
                <a:lnTo>
                  <a:pt x="11955365" y="4471369"/>
                </a:lnTo>
                <a:lnTo>
                  <a:pt x="0" y="4471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0000"/>
            </a:blip>
            <a:stretch>
              <a:fillRect b="-83418" l="0" r="0" t="-83947"/>
            </a:stretch>
          </a:blipFill>
          <a:ln>
            <a:noFill/>
          </a:ln>
        </p:spPr>
      </p:sp>
      <p:sp>
        <p:nvSpPr>
          <p:cNvPr id="190" name="Google Shape;190;p19"/>
          <p:cNvSpPr txBox="1"/>
          <p:nvPr/>
        </p:nvSpPr>
        <p:spPr>
          <a:xfrm>
            <a:off x="6044498" y="976622"/>
            <a:ext cx="7401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99" u="none" cap="none" strike="noStrike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SATWA 202</a:t>
            </a:r>
            <a:r>
              <a:rPr b="1" lang="en-US" sz="7499">
                <a:solidFill>
                  <a:srgbClr val="1F497D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r>
            <a:endParaRPr/>
          </a:p>
        </p:txBody>
      </p:sp>
      <p:sp>
        <p:nvSpPr>
          <p:cNvPr id="191" name="Google Shape;191;p19"/>
          <p:cNvSpPr txBox="1"/>
          <p:nvPr/>
        </p:nvSpPr>
        <p:spPr>
          <a:xfrm>
            <a:off x="2285124" y="2052947"/>
            <a:ext cx="13717800" cy="11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r>
              <a:rPr b="1" i="0" lang="en-US" sz="329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1" lang="en-US" sz="3291"/>
              <a:t>Engineering Resilience - Designing for Uncertainty</a:t>
            </a:r>
            <a:endParaRPr i="1"/>
          </a:p>
          <a:p>
            <a:pPr indent="0" lvl="0" marL="0" marR="0" rtl="0" algn="ctr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0" y="9532143"/>
            <a:ext cx="18287999" cy="754856"/>
          </a:xfrm>
          <a:custGeom>
            <a:rect b="b" l="l" r="r" t="t"/>
            <a:pathLst>
              <a:path extrusionOk="0" h="1006475" w="24384000">
                <a:moveTo>
                  <a:pt x="0" y="0"/>
                </a:moveTo>
                <a:lnTo>
                  <a:pt x="24384000" y="0"/>
                </a:lnTo>
                <a:lnTo>
                  <a:pt x="24384000" y="1006475"/>
                </a:lnTo>
                <a:lnTo>
                  <a:pt x="0" y="1006475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</p:sp>
      <p:sp>
        <p:nvSpPr>
          <p:cNvPr id="193" name="Google Shape;193;p19"/>
          <p:cNvSpPr txBox="1"/>
          <p:nvPr/>
        </p:nvSpPr>
        <p:spPr>
          <a:xfrm>
            <a:off x="7063725" y="9675023"/>
            <a:ext cx="462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@SATWA 202</a:t>
            </a:r>
            <a:r>
              <a:rPr lang="en-US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6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- Template</a:t>
            </a:r>
            <a:endParaRPr/>
          </a:p>
        </p:txBody>
      </p:sp>
      <p:sp>
        <p:nvSpPr>
          <p:cNvPr id="194" name="Google Shape;194;p19"/>
          <p:cNvSpPr txBox="1"/>
          <p:nvPr/>
        </p:nvSpPr>
        <p:spPr>
          <a:xfrm>
            <a:off x="1028700" y="2819052"/>
            <a:ext cx="18105148" cy="4638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31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024" lvl="1" marL="380048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024" lvl="1" marL="380048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of the feasibility of the idea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challenges and risks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Strategies for overcoming these challenges</a:t>
            </a:r>
            <a:endParaRPr/>
          </a:p>
          <a:p>
            <a:pPr indent="-380047" lvl="1" marL="760095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b="0" i="0" lang="en-US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What’s next?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9"/>
          <p:cNvSpPr txBox="1"/>
          <p:nvPr/>
        </p:nvSpPr>
        <p:spPr>
          <a:xfrm>
            <a:off x="1471760" y="3315968"/>
            <a:ext cx="3311525" cy="6297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