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notesMasterIdLst>
    <p:notesMasterId r:id="rId13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8288000" cy="10287000"/>
  <p:notesSz cx="6858000" cy="9144000"/>
  <p:embeddedFontLst>
    <p:embeddedFont>
      <p:font typeface="Canva Sans Bold" charset="1" panose="020B0803030501040103"/>
      <p:regular r:id="rId16"/>
    </p:embeddedFont>
    <p:embeddedFont>
      <p:font typeface="Garamond Bold" charset="1" panose="02020804030307010803"/>
      <p:regular r:id="rId17"/>
    </p:embeddedFont>
    <p:embeddedFont>
      <p:font typeface="Arial Bold Italics" charset="1" panose="020B0802020202090204"/>
      <p:regular r:id="rId18"/>
    </p:embeddedFont>
    <p:embeddedFont>
      <p:font typeface="Arial Bold" charset="1" panose="020B0802020202020204"/>
      <p:regular r:id="rId19"/>
    </p:embeddedFont>
    <p:embeddedFont>
      <p:font typeface="Arial" charset="1" panose="020B0502020202020204"/>
      <p:regular r:id="rId20"/>
    </p:embeddedFont>
    <p:embeddedFont>
      <p:font typeface="Oswald" charset="1" panose="00000500000000000000"/>
      <p:regular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notesMasters/notesMaster1.xml" Type="http://schemas.openxmlformats.org/officeDocument/2006/relationships/notesMaster"/><Relationship Id="rId14" Target="theme/theme2.xml" Type="http://schemas.openxmlformats.org/officeDocument/2006/relationships/theme"/><Relationship Id="rId15" Target="notesSlides/notesSlide1.xml" Type="http://schemas.openxmlformats.org/officeDocument/2006/relationships/notesSlide"/><Relationship Id="rId16" Target="fonts/font16.fntdata" Type="http://schemas.openxmlformats.org/officeDocument/2006/relationships/font"/><Relationship Id="rId17" Target="fonts/font17.fntdata" Type="http://schemas.openxmlformats.org/officeDocument/2006/relationships/font"/><Relationship Id="rId18" Target="fonts/font18.fntdata" Type="http://schemas.openxmlformats.org/officeDocument/2006/relationships/font"/><Relationship Id="rId19" Target="fonts/font19.fntdata" Type="http://schemas.openxmlformats.org/officeDocument/2006/relationships/font"/><Relationship Id="rId2" Target="presProps.xml" Type="http://schemas.openxmlformats.org/officeDocument/2006/relationships/presProps"/><Relationship Id="rId20" Target="fonts/font20.fntdata" Type="http://schemas.openxmlformats.org/officeDocument/2006/relationships/font"/><Relationship Id="rId21" Target="fonts/font21.fntdata" Type="http://schemas.openxmlformats.org/officeDocument/2006/relationships/font"/><Relationship Id="rId22" Target="notesSlides/notesSlide2.xml" Type="http://schemas.openxmlformats.org/officeDocument/2006/relationships/notesSlide"/><Relationship Id="rId23" Target="notesSlides/notesSlide3.xml" Type="http://schemas.openxmlformats.org/officeDocument/2006/relationships/notesSlide"/><Relationship Id="rId24" Target="notesSlides/notesSlide4.xml" Type="http://schemas.openxmlformats.org/officeDocument/2006/relationships/notesSlide"/><Relationship Id="rId25" Target="notesSlides/notesSlide5.xml" Type="http://schemas.openxmlformats.org/officeDocument/2006/relationships/notesSlide"/><Relationship Id="rId26" Target="notesSlides/notesSlide6.xml" Type="http://schemas.openxmlformats.org/officeDocument/2006/relationships/notesSlide"/><Relationship Id="rId27" Target="notesSlides/notesSlide7.xml" Type="http://schemas.openxmlformats.org/officeDocument/2006/relationships/notesSlide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68E1E-0E44-426D-905E-8AD9B19D2182}" type="datetimeFigureOut">
              <a:rPr lang="cs-CZ" smtClean="0"/>
              <a:t>1.7.2013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B2431-D351-4C6E-A3CF-9DFAC0E3E0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889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_rels/notesSlide2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2.xml" Type="http://schemas.openxmlformats.org/officeDocument/2006/relationships/slide"/></Relationships>
</file>

<file path=ppt/notesSlides/_rels/notesSlide3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3.xml" Type="http://schemas.openxmlformats.org/officeDocument/2006/relationships/slide"/></Relationships>
</file>

<file path=ppt/notesSlides/_rels/notesSlide4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4.xml" Type="http://schemas.openxmlformats.org/officeDocument/2006/relationships/slide"/></Relationships>
</file>

<file path=ppt/notesSlides/_rels/notesSlide5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5.xml" Type="http://schemas.openxmlformats.org/officeDocument/2006/relationships/slide"/></Relationships>
</file>

<file path=ppt/notesSlides/_rels/notesSlide6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6.xml" Type="http://schemas.openxmlformats.org/officeDocument/2006/relationships/slide"/></Relationships>
</file>

<file path=ppt/notesSlides/_rels/notesSlide7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7.xml" Type="http://schemas.openxmlformats.org/officeDocument/2006/relationships/slide"/></Relationships>
</file>

<file path=ppt/notesSlides/notesSlide1.xml><?xml version="1.0" encoding="utf-8"?>
<p:notes xmlns:p="http://schemas.openxmlformats.org/presentationml/2006/main" xmlns:a="http://schemas.openxmlformats.org/drawingml/2006/main">
  <p:cSld>
    <p:spTree xmlns:r="http://schemas.openxmlformats.org/officeDocument/2006/relationships"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/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 id="{B7268E1E-0E44-426D-905E-8AD9B19D2182}" type="datetimeFigureOut">
              <a:rPr lang="cs-CZ" smtClean="0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/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/>
            </a:r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 id="{871B2431-D351-4C6E-A3CF-9DFAC0E3E050}" type="slidenum">
              <a:rPr lang="cs-CZ" smtClean="0"/>
              <a:t>‹#›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p="http://schemas.openxmlformats.org/presentationml/2006/main" xmlns:a="http://schemas.openxmlformats.org/drawingml/2006/main">
  <p:cSld>
    <p:spTree xmlns:r="http://schemas.openxmlformats.org/officeDocument/2006/relationships"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/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 id="{B7268E1E-0E44-426D-905E-8AD9B19D2182}" type="datetimeFigureOut">
              <a:rPr lang="cs-CZ" smtClean="0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/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/>
            </a:r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 id="{871B2431-D351-4C6E-A3CF-9DFAC0E3E050}" type="slidenum">
              <a:rPr lang="cs-CZ" smtClean="0"/>
              <a:t>‹#›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p="http://schemas.openxmlformats.org/presentationml/2006/main" xmlns:a="http://schemas.openxmlformats.org/drawingml/2006/main">
  <p:cSld>
    <p:spTree xmlns:r="http://schemas.openxmlformats.org/officeDocument/2006/relationships"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/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 id="{B7268E1E-0E44-426D-905E-8AD9B19D2182}" type="datetimeFigureOut">
              <a:rPr lang="cs-CZ" smtClean="0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/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/>
            </a:r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 id="{871B2431-D351-4C6E-A3CF-9DFAC0E3E050}" type="slidenum">
              <a:rPr lang="cs-CZ" smtClean="0"/>
              <a:t>‹#›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p="http://schemas.openxmlformats.org/presentationml/2006/main" xmlns:a="http://schemas.openxmlformats.org/drawingml/2006/main">
  <p:cSld>
    <p:spTree xmlns:r="http://schemas.openxmlformats.org/officeDocument/2006/relationships"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/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 id="{B7268E1E-0E44-426D-905E-8AD9B19D2182}" type="datetimeFigureOut">
              <a:rPr lang="cs-CZ" smtClean="0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/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/>
            </a:r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 id="{871B2431-D351-4C6E-A3CF-9DFAC0E3E050}" type="slidenum">
              <a:rPr lang="cs-CZ" smtClean="0"/>
              <a:t>‹#›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p="http://schemas.openxmlformats.org/presentationml/2006/main" xmlns:a="http://schemas.openxmlformats.org/drawingml/2006/main">
  <p:cSld>
    <p:spTree xmlns:r="http://schemas.openxmlformats.org/officeDocument/2006/relationships"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/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 id="{B7268E1E-0E44-426D-905E-8AD9B19D2182}" type="datetimeFigureOut">
              <a:rPr lang="cs-CZ" smtClean="0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/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/>
            </a:r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 id="{871B2431-D351-4C6E-A3CF-9DFAC0E3E050}" type="slidenum">
              <a:rPr lang="cs-CZ" smtClean="0"/>
              <a:t>‹#›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p="http://schemas.openxmlformats.org/presentationml/2006/main" xmlns:a="http://schemas.openxmlformats.org/drawingml/2006/main">
  <p:cSld>
    <p:spTree xmlns:r="http://schemas.openxmlformats.org/officeDocument/2006/relationships"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/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 id="{B7268E1E-0E44-426D-905E-8AD9B19D2182}" type="datetimeFigureOut">
              <a:rPr lang="cs-CZ" smtClean="0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/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/>
            </a:r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 id="{871B2431-D351-4C6E-A3CF-9DFAC0E3E050}" type="slidenum">
              <a:rPr lang="cs-CZ" smtClean="0"/>
              <a:t>‹#›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p="http://schemas.openxmlformats.org/presentationml/2006/main" xmlns:a="http://schemas.openxmlformats.org/drawingml/2006/main">
  <p:cSld>
    <p:spTree xmlns:r="http://schemas.openxmlformats.org/officeDocument/2006/relationships"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/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 id="{B7268E1E-0E44-426D-905E-8AD9B19D2182}" type="datetimeFigureOut">
              <a:rPr lang="cs-CZ" smtClean="0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/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/>
            </a:r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 id="{871B2431-D351-4C6E-A3CF-9DFAC0E3E050}" type="slidenum">
              <a:rPr lang="cs-CZ" smtClean="0"/>
              <a:t>‹#›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5265730" y="275158"/>
            <a:ext cx="2555452" cy="2555452"/>
          </a:xfrm>
          <a:custGeom>
            <a:avLst/>
            <a:gdLst/>
            <a:ahLst/>
            <a:cxnLst/>
            <a:rect r="r" b="b" t="t" l="l"/>
            <a:pathLst>
              <a:path h="2555452" w="2555452">
                <a:moveTo>
                  <a:pt x="0" y="0"/>
                </a:moveTo>
                <a:lnTo>
                  <a:pt x="2555452" y="0"/>
                </a:lnTo>
                <a:lnTo>
                  <a:pt x="2555452" y="2555452"/>
                </a:lnTo>
                <a:lnTo>
                  <a:pt x="0" y="255545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610379" y="3945692"/>
            <a:ext cx="11955364" cy="4471369"/>
          </a:xfrm>
          <a:custGeom>
            <a:avLst/>
            <a:gdLst/>
            <a:ahLst/>
            <a:cxnLst/>
            <a:rect r="r" b="b" t="t" l="l"/>
            <a:pathLst>
              <a:path h="4471369" w="11955364">
                <a:moveTo>
                  <a:pt x="0" y="0"/>
                </a:moveTo>
                <a:lnTo>
                  <a:pt x="11955365" y="0"/>
                </a:lnTo>
                <a:lnTo>
                  <a:pt x="11955365" y="4471369"/>
                </a:lnTo>
                <a:lnTo>
                  <a:pt x="0" y="447136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30000"/>
            </a:blip>
            <a:stretch>
              <a:fillRect l="0" t="-83952" r="0" b="-83423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658370" y="2614922"/>
            <a:ext cx="5386128" cy="16234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391"/>
              </a:lnSpc>
            </a:pPr>
          </a:p>
          <a:p>
            <a:pPr algn="ctr">
              <a:lnSpc>
                <a:spcPts val="6391"/>
              </a:lnSpc>
            </a:pPr>
            <a:r>
              <a:rPr lang="en-US" b="true" sz="5326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TITLE PAGE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6044498" y="976622"/>
            <a:ext cx="7401291" cy="11430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999"/>
              </a:lnSpc>
            </a:pPr>
            <a:r>
              <a:rPr lang="en-US" b="true" sz="7499">
                <a:solidFill>
                  <a:srgbClr val="1F497D"/>
                </a:solidFill>
                <a:latin typeface="Garamond Bold"/>
                <a:ea typeface="Garamond Bold"/>
                <a:cs typeface="Garamond Bold"/>
                <a:sym typeface="Garamond Bold"/>
              </a:rPr>
              <a:t>SATWA 2025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2285124" y="2052947"/>
            <a:ext cx="13717750" cy="1057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51"/>
              </a:lnSpc>
            </a:pPr>
            <a:r>
              <a:rPr lang="en-US" b="true" sz="3292" i="true">
                <a:solidFill>
                  <a:srgbClr val="000000"/>
                </a:solidFill>
                <a:latin typeface="Arial Bold Italics"/>
                <a:ea typeface="Arial Bold Italics"/>
                <a:cs typeface="Arial Bold Italics"/>
                <a:sym typeface="Arial Bold Italics"/>
              </a:rPr>
              <a:t>TITLE</a:t>
            </a:r>
            <a:r>
              <a:rPr lang="en-US" sz="3292" b="true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 : </a:t>
            </a:r>
            <a:r>
              <a:rPr lang="en-US" sz="329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𝐼𝑛𝑛𝑜𝑣𝑎𝑡𝑖𝑜𝑛𝑠 𝑓𝑜𝑟 𝑎 𝑆𝑢𝑠𝑡𝑎𝑖𝑛𝑎𝑏𝑙𝑒 𝑎𝑛𝑑 𝐼𝑛𝑐𝑙𝑢𝑠𝑖𝑣𝑒 𝐹𝑢𝑡𝑢𝑟𝑒</a:t>
            </a:r>
          </a:p>
          <a:p>
            <a:pPr algn="ctr">
              <a:lnSpc>
                <a:spcPts val="3951"/>
              </a:lnSpc>
            </a:pPr>
          </a:p>
        </p:txBody>
      </p:sp>
      <p:grpSp>
        <p:nvGrpSpPr>
          <p:cNvPr name="Group 7" id="7"/>
          <p:cNvGrpSpPr/>
          <p:nvPr/>
        </p:nvGrpSpPr>
        <p:grpSpPr>
          <a:xfrm rot="0">
            <a:off x="0" y="9532143"/>
            <a:ext cx="18287998" cy="754857"/>
            <a:chOff x="0" y="0"/>
            <a:chExt cx="24383998" cy="1006476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4384000" cy="1006475"/>
            </a:xfrm>
            <a:custGeom>
              <a:avLst/>
              <a:gdLst/>
              <a:ahLst/>
              <a:cxnLst/>
              <a:rect r="r" b="b" t="t" l="l"/>
              <a:pathLst>
                <a:path h="1006475" w="24384000">
                  <a:moveTo>
                    <a:pt x="0" y="0"/>
                  </a:moveTo>
                  <a:lnTo>
                    <a:pt x="24384000" y="0"/>
                  </a:lnTo>
                  <a:lnTo>
                    <a:pt x="24384000" y="1006475"/>
                  </a:lnTo>
                  <a:lnTo>
                    <a:pt x="0" y="1006475"/>
                  </a:lnTo>
                  <a:close/>
                </a:path>
              </a:pathLst>
            </a:custGeom>
            <a:solidFill>
              <a:srgbClr val="0070C0"/>
            </a:solidFill>
          </p:spPr>
        </p:sp>
      </p:grpSp>
      <p:sp>
        <p:nvSpPr>
          <p:cNvPr name="TextBox 9" id="9"/>
          <p:cNvSpPr txBox="true"/>
          <p:nvPr/>
        </p:nvSpPr>
        <p:spPr>
          <a:xfrm rot="0">
            <a:off x="7063725" y="9675023"/>
            <a:ext cx="4623150" cy="2667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60"/>
              </a:lnSpc>
            </a:pPr>
            <a:r>
              <a:rPr lang="en-US" sz="18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@SATWA 2025 - Template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028700" y="3812171"/>
            <a:ext cx="18105148" cy="46482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759"/>
              </a:lnSpc>
            </a:pPr>
          </a:p>
          <a:p>
            <a:pPr algn="just" marL="760095" indent="-380048" lvl="1">
              <a:lnSpc>
                <a:spcPts val="5040"/>
              </a:lnSpc>
              <a:buFont typeface="Arial"/>
              <a:buChar char="•"/>
            </a:pPr>
            <a:r>
              <a:rPr lang="en-US" sz="4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Problem Statement Title -</a:t>
            </a:r>
          </a:p>
          <a:p>
            <a:pPr algn="just" marL="760095" indent="-380048" lvl="1">
              <a:lnSpc>
                <a:spcPts val="5040"/>
              </a:lnSpc>
              <a:buFont typeface="Arial"/>
              <a:buChar char="•"/>
            </a:pPr>
            <a:r>
              <a:rPr lang="en-US" sz="4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Team Name -</a:t>
            </a:r>
          </a:p>
          <a:p>
            <a:pPr algn="just" marL="760095" indent="-380048" lvl="1">
              <a:lnSpc>
                <a:spcPts val="5040"/>
              </a:lnSpc>
              <a:buFont typeface="Arial"/>
              <a:buChar char="•"/>
            </a:pPr>
            <a:r>
              <a:rPr lang="en-US" sz="4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College Name -</a:t>
            </a:r>
          </a:p>
          <a:p>
            <a:pPr algn="just" marL="760095" indent="-380048" lvl="1">
              <a:lnSpc>
                <a:spcPts val="5040"/>
              </a:lnSpc>
              <a:buFont typeface="Arial"/>
              <a:buChar char="•"/>
            </a:pPr>
            <a:r>
              <a:rPr lang="en-US" sz="4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College Address -</a:t>
            </a:r>
          </a:p>
          <a:p>
            <a:pPr algn="just">
              <a:lnSpc>
                <a:spcPts val="5040"/>
              </a:lnSpc>
            </a:pPr>
          </a:p>
          <a:p>
            <a:pPr algn="just">
              <a:lnSpc>
                <a:spcPts val="5040"/>
              </a:lnSpc>
            </a:pP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5265730" y="275158"/>
            <a:ext cx="2555452" cy="2555452"/>
          </a:xfrm>
          <a:custGeom>
            <a:avLst/>
            <a:gdLst/>
            <a:ahLst/>
            <a:cxnLst/>
            <a:rect r="r" b="b" t="t" l="l"/>
            <a:pathLst>
              <a:path h="2555452" w="2555452">
                <a:moveTo>
                  <a:pt x="0" y="0"/>
                </a:moveTo>
                <a:lnTo>
                  <a:pt x="2555452" y="0"/>
                </a:lnTo>
                <a:lnTo>
                  <a:pt x="2555452" y="2555452"/>
                </a:lnTo>
                <a:lnTo>
                  <a:pt x="0" y="255545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610379" y="3945692"/>
            <a:ext cx="11955364" cy="4471369"/>
          </a:xfrm>
          <a:custGeom>
            <a:avLst/>
            <a:gdLst/>
            <a:ahLst/>
            <a:cxnLst/>
            <a:rect r="r" b="b" t="t" l="l"/>
            <a:pathLst>
              <a:path h="4471369" w="11955364">
                <a:moveTo>
                  <a:pt x="0" y="0"/>
                </a:moveTo>
                <a:lnTo>
                  <a:pt x="11955365" y="0"/>
                </a:lnTo>
                <a:lnTo>
                  <a:pt x="11955365" y="4471369"/>
                </a:lnTo>
                <a:lnTo>
                  <a:pt x="0" y="447136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30000"/>
            </a:blip>
            <a:stretch>
              <a:fillRect l="0" t="-83952" r="0" b="-83423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6044498" y="976622"/>
            <a:ext cx="7401291" cy="11430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999"/>
              </a:lnSpc>
            </a:pPr>
            <a:r>
              <a:rPr lang="en-US" b="true" sz="7499">
                <a:solidFill>
                  <a:srgbClr val="1F497D"/>
                </a:solidFill>
                <a:latin typeface="Garamond Bold"/>
                <a:ea typeface="Garamond Bold"/>
                <a:cs typeface="Garamond Bold"/>
                <a:sym typeface="Garamond Bold"/>
              </a:rPr>
              <a:t>SATWA 2025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2285124" y="2052947"/>
            <a:ext cx="13717750" cy="1057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51"/>
              </a:lnSpc>
            </a:pPr>
            <a:r>
              <a:rPr lang="en-US" b="true" sz="3292" i="true">
                <a:solidFill>
                  <a:srgbClr val="000000"/>
                </a:solidFill>
                <a:latin typeface="Arial Bold Italics"/>
                <a:ea typeface="Arial Bold Italics"/>
                <a:cs typeface="Arial Bold Italics"/>
                <a:sym typeface="Arial Bold Italics"/>
              </a:rPr>
              <a:t>TITLE</a:t>
            </a:r>
            <a:r>
              <a:rPr lang="en-US" sz="3292" b="true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 : </a:t>
            </a:r>
            <a:r>
              <a:rPr lang="en-US" sz="329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𝐼𝑛𝑛𝑜𝑣𝑎𝑡𝑖𝑜𝑛𝑠 𝑓𝑜𝑟 𝑎 𝑆𝑢𝑠𝑡𝑎𝑖𝑛𝑎𝑏𝑙𝑒 𝑎𝑛𝑑 𝐼𝑛𝑐𝑙𝑢𝑠𝑖𝑣𝑒 𝐹𝑢𝑡𝑢𝑟𝑒</a:t>
            </a:r>
          </a:p>
          <a:p>
            <a:pPr algn="ctr">
              <a:lnSpc>
                <a:spcPts val="3951"/>
              </a:lnSpc>
            </a:pPr>
          </a:p>
        </p:txBody>
      </p:sp>
      <p:grpSp>
        <p:nvGrpSpPr>
          <p:cNvPr name="Group 6" id="6"/>
          <p:cNvGrpSpPr/>
          <p:nvPr/>
        </p:nvGrpSpPr>
        <p:grpSpPr>
          <a:xfrm rot="0">
            <a:off x="0" y="9532143"/>
            <a:ext cx="18287998" cy="754857"/>
            <a:chOff x="0" y="0"/>
            <a:chExt cx="24383998" cy="1006476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24384000" cy="1006475"/>
            </a:xfrm>
            <a:custGeom>
              <a:avLst/>
              <a:gdLst/>
              <a:ahLst/>
              <a:cxnLst/>
              <a:rect r="r" b="b" t="t" l="l"/>
              <a:pathLst>
                <a:path h="1006475" w="24384000">
                  <a:moveTo>
                    <a:pt x="0" y="0"/>
                  </a:moveTo>
                  <a:lnTo>
                    <a:pt x="24384000" y="0"/>
                  </a:lnTo>
                  <a:lnTo>
                    <a:pt x="24384000" y="1006475"/>
                  </a:lnTo>
                  <a:lnTo>
                    <a:pt x="0" y="1006475"/>
                  </a:lnTo>
                  <a:close/>
                </a:path>
              </a:pathLst>
            </a:custGeom>
            <a:solidFill>
              <a:srgbClr val="0070C0"/>
            </a:solidFill>
          </p:spPr>
        </p:sp>
      </p:grpSp>
      <p:sp>
        <p:nvSpPr>
          <p:cNvPr name="TextBox 8" id="8"/>
          <p:cNvSpPr txBox="true"/>
          <p:nvPr/>
        </p:nvSpPr>
        <p:spPr>
          <a:xfrm rot="0">
            <a:off x="7063725" y="9675023"/>
            <a:ext cx="4623150" cy="2667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60"/>
              </a:lnSpc>
            </a:pPr>
            <a:r>
              <a:rPr lang="en-US" sz="18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@SATWA 2025 - Template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385073" y="3315968"/>
            <a:ext cx="5489653" cy="6297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190"/>
              </a:lnSpc>
            </a:pPr>
            <a:r>
              <a:rPr lang="en-US" sz="3707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PROBLEM STATEMENT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5265730" y="275158"/>
            <a:ext cx="2555452" cy="2555452"/>
          </a:xfrm>
          <a:custGeom>
            <a:avLst/>
            <a:gdLst/>
            <a:ahLst/>
            <a:cxnLst/>
            <a:rect r="r" b="b" t="t" l="l"/>
            <a:pathLst>
              <a:path h="2555452" w="2555452">
                <a:moveTo>
                  <a:pt x="0" y="0"/>
                </a:moveTo>
                <a:lnTo>
                  <a:pt x="2555452" y="0"/>
                </a:lnTo>
                <a:lnTo>
                  <a:pt x="2555452" y="2555452"/>
                </a:lnTo>
                <a:lnTo>
                  <a:pt x="0" y="255545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610379" y="3945692"/>
            <a:ext cx="11955364" cy="4471369"/>
          </a:xfrm>
          <a:custGeom>
            <a:avLst/>
            <a:gdLst/>
            <a:ahLst/>
            <a:cxnLst/>
            <a:rect r="r" b="b" t="t" l="l"/>
            <a:pathLst>
              <a:path h="4471369" w="11955364">
                <a:moveTo>
                  <a:pt x="0" y="0"/>
                </a:moveTo>
                <a:lnTo>
                  <a:pt x="11955365" y="0"/>
                </a:lnTo>
                <a:lnTo>
                  <a:pt x="11955365" y="4471369"/>
                </a:lnTo>
                <a:lnTo>
                  <a:pt x="0" y="447136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30000"/>
            </a:blip>
            <a:stretch>
              <a:fillRect l="0" t="-83952" r="0" b="-83423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6044498" y="976622"/>
            <a:ext cx="7401291" cy="11430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999"/>
              </a:lnSpc>
            </a:pPr>
            <a:r>
              <a:rPr lang="en-US" b="true" sz="7499">
                <a:solidFill>
                  <a:srgbClr val="1F497D"/>
                </a:solidFill>
                <a:latin typeface="Garamond Bold"/>
                <a:ea typeface="Garamond Bold"/>
                <a:cs typeface="Garamond Bold"/>
                <a:sym typeface="Garamond Bold"/>
              </a:rPr>
              <a:t>SATWA 2025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2285124" y="2052947"/>
            <a:ext cx="13717750" cy="1057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51"/>
              </a:lnSpc>
            </a:pPr>
            <a:r>
              <a:rPr lang="en-US" b="true" sz="3292" i="true">
                <a:solidFill>
                  <a:srgbClr val="000000"/>
                </a:solidFill>
                <a:latin typeface="Arial Bold Italics"/>
                <a:ea typeface="Arial Bold Italics"/>
                <a:cs typeface="Arial Bold Italics"/>
                <a:sym typeface="Arial Bold Italics"/>
              </a:rPr>
              <a:t>TITLE</a:t>
            </a:r>
            <a:r>
              <a:rPr lang="en-US" sz="3292" b="true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 : </a:t>
            </a:r>
            <a:r>
              <a:rPr lang="en-US" sz="329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𝐼𝑛𝑛𝑜𝑣𝑎𝑡𝑖𝑜𝑛𝑠 𝑓𝑜𝑟 𝑎 𝑆𝑢𝑠𝑡𝑎𝑖𝑛𝑎𝑏𝑙𝑒 𝑎𝑛𝑑 𝐼𝑛𝑐𝑙𝑢𝑠𝑖𝑣𝑒 𝐹𝑢𝑡𝑢𝑟𝑒</a:t>
            </a:r>
          </a:p>
          <a:p>
            <a:pPr algn="ctr">
              <a:lnSpc>
                <a:spcPts val="3951"/>
              </a:lnSpc>
            </a:pPr>
          </a:p>
        </p:txBody>
      </p:sp>
      <p:grpSp>
        <p:nvGrpSpPr>
          <p:cNvPr name="Group 6" id="6"/>
          <p:cNvGrpSpPr/>
          <p:nvPr/>
        </p:nvGrpSpPr>
        <p:grpSpPr>
          <a:xfrm rot="0">
            <a:off x="0" y="9532143"/>
            <a:ext cx="18287998" cy="754857"/>
            <a:chOff x="0" y="0"/>
            <a:chExt cx="24383998" cy="1006476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24384000" cy="1006475"/>
            </a:xfrm>
            <a:custGeom>
              <a:avLst/>
              <a:gdLst/>
              <a:ahLst/>
              <a:cxnLst/>
              <a:rect r="r" b="b" t="t" l="l"/>
              <a:pathLst>
                <a:path h="1006475" w="24384000">
                  <a:moveTo>
                    <a:pt x="0" y="0"/>
                  </a:moveTo>
                  <a:lnTo>
                    <a:pt x="24384000" y="0"/>
                  </a:lnTo>
                  <a:lnTo>
                    <a:pt x="24384000" y="1006475"/>
                  </a:lnTo>
                  <a:lnTo>
                    <a:pt x="0" y="1006475"/>
                  </a:lnTo>
                  <a:close/>
                </a:path>
              </a:pathLst>
            </a:custGeom>
            <a:solidFill>
              <a:srgbClr val="0070C0"/>
            </a:solidFill>
          </p:spPr>
        </p:sp>
      </p:grpSp>
      <p:sp>
        <p:nvSpPr>
          <p:cNvPr name="TextBox 8" id="8"/>
          <p:cNvSpPr txBox="true"/>
          <p:nvPr/>
        </p:nvSpPr>
        <p:spPr>
          <a:xfrm rot="0">
            <a:off x="7063725" y="9675023"/>
            <a:ext cx="4623150" cy="2667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60"/>
              </a:lnSpc>
            </a:pPr>
            <a:r>
              <a:rPr lang="en-US" sz="18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@SATWA 2025 - Template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028700" y="2819052"/>
            <a:ext cx="18105148" cy="20859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759"/>
              </a:lnSpc>
            </a:pPr>
          </a:p>
          <a:p>
            <a:pPr algn="l" marL="380048" indent="-190024" lvl="1">
              <a:lnSpc>
                <a:spcPts val="2520"/>
              </a:lnSpc>
            </a:pPr>
          </a:p>
          <a:p>
            <a:pPr algn="l" marL="380048" indent="-190024" lvl="1">
              <a:lnSpc>
                <a:spcPts val="2520"/>
              </a:lnSpc>
            </a:pPr>
          </a:p>
          <a:p>
            <a:pPr algn="just" marL="760095" indent="-380048" lvl="1">
              <a:lnSpc>
                <a:spcPts val="5040"/>
              </a:lnSpc>
              <a:buFont typeface="Arial"/>
              <a:buChar char="•"/>
            </a:pPr>
            <a:r>
              <a:rPr lang="en-US" sz="4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Without exceeding 100 words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385073" y="3315968"/>
            <a:ext cx="5489653" cy="6297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190"/>
              </a:lnSpc>
            </a:pPr>
            <a:r>
              <a:rPr lang="en-US" sz="3707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ABSTRACT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5265730" y="275158"/>
            <a:ext cx="2555452" cy="2555452"/>
          </a:xfrm>
          <a:custGeom>
            <a:avLst/>
            <a:gdLst/>
            <a:ahLst/>
            <a:cxnLst/>
            <a:rect r="r" b="b" t="t" l="l"/>
            <a:pathLst>
              <a:path h="2555452" w="2555452">
                <a:moveTo>
                  <a:pt x="0" y="0"/>
                </a:moveTo>
                <a:lnTo>
                  <a:pt x="2555452" y="0"/>
                </a:lnTo>
                <a:lnTo>
                  <a:pt x="2555452" y="2555452"/>
                </a:lnTo>
                <a:lnTo>
                  <a:pt x="0" y="255545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610379" y="3945692"/>
            <a:ext cx="11955364" cy="4471369"/>
          </a:xfrm>
          <a:custGeom>
            <a:avLst/>
            <a:gdLst/>
            <a:ahLst/>
            <a:cxnLst/>
            <a:rect r="r" b="b" t="t" l="l"/>
            <a:pathLst>
              <a:path h="4471369" w="11955364">
                <a:moveTo>
                  <a:pt x="0" y="0"/>
                </a:moveTo>
                <a:lnTo>
                  <a:pt x="11955365" y="0"/>
                </a:lnTo>
                <a:lnTo>
                  <a:pt x="11955365" y="4471369"/>
                </a:lnTo>
                <a:lnTo>
                  <a:pt x="0" y="447136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30000"/>
            </a:blip>
            <a:stretch>
              <a:fillRect l="0" t="-83952" r="0" b="-83423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6044498" y="976622"/>
            <a:ext cx="7401291" cy="11430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999"/>
              </a:lnSpc>
            </a:pPr>
            <a:r>
              <a:rPr lang="en-US" b="true" sz="7499">
                <a:solidFill>
                  <a:srgbClr val="1F497D"/>
                </a:solidFill>
                <a:latin typeface="Garamond Bold"/>
                <a:ea typeface="Garamond Bold"/>
                <a:cs typeface="Garamond Bold"/>
                <a:sym typeface="Garamond Bold"/>
              </a:rPr>
              <a:t>SATWA 2025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2285124" y="2052947"/>
            <a:ext cx="13717750" cy="1057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51"/>
              </a:lnSpc>
            </a:pPr>
            <a:r>
              <a:rPr lang="en-US" b="true" sz="3292" i="true">
                <a:solidFill>
                  <a:srgbClr val="000000"/>
                </a:solidFill>
                <a:latin typeface="Arial Bold Italics"/>
                <a:ea typeface="Arial Bold Italics"/>
                <a:cs typeface="Arial Bold Italics"/>
                <a:sym typeface="Arial Bold Italics"/>
              </a:rPr>
              <a:t>TITLE</a:t>
            </a:r>
            <a:r>
              <a:rPr lang="en-US" sz="3292" b="true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 : </a:t>
            </a:r>
            <a:r>
              <a:rPr lang="en-US" sz="329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𝐼𝑛𝑛𝑜𝑣𝑎𝑡𝑖𝑜𝑛𝑠 𝑓𝑜𝑟 𝑎 𝑆𝑢𝑠𝑡𝑎𝑖𝑛𝑎𝑏𝑙𝑒 𝑎𝑛𝑑 𝐼𝑛𝑐𝑙𝑢𝑠𝑖𝑣𝑒 𝐹𝑢𝑡𝑢𝑟𝑒</a:t>
            </a:r>
          </a:p>
          <a:p>
            <a:pPr algn="ctr">
              <a:lnSpc>
                <a:spcPts val="3951"/>
              </a:lnSpc>
            </a:pPr>
          </a:p>
        </p:txBody>
      </p:sp>
      <p:grpSp>
        <p:nvGrpSpPr>
          <p:cNvPr name="Group 6" id="6"/>
          <p:cNvGrpSpPr/>
          <p:nvPr/>
        </p:nvGrpSpPr>
        <p:grpSpPr>
          <a:xfrm rot="0">
            <a:off x="0" y="9532143"/>
            <a:ext cx="18287998" cy="754857"/>
            <a:chOff x="0" y="0"/>
            <a:chExt cx="24383998" cy="1006476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24384000" cy="1006475"/>
            </a:xfrm>
            <a:custGeom>
              <a:avLst/>
              <a:gdLst/>
              <a:ahLst/>
              <a:cxnLst/>
              <a:rect r="r" b="b" t="t" l="l"/>
              <a:pathLst>
                <a:path h="1006475" w="24384000">
                  <a:moveTo>
                    <a:pt x="0" y="0"/>
                  </a:moveTo>
                  <a:lnTo>
                    <a:pt x="24384000" y="0"/>
                  </a:lnTo>
                  <a:lnTo>
                    <a:pt x="24384000" y="1006475"/>
                  </a:lnTo>
                  <a:lnTo>
                    <a:pt x="0" y="1006475"/>
                  </a:lnTo>
                  <a:close/>
                </a:path>
              </a:pathLst>
            </a:custGeom>
            <a:solidFill>
              <a:srgbClr val="0070C0"/>
            </a:solidFill>
          </p:spPr>
        </p:sp>
      </p:grpSp>
      <p:sp>
        <p:nvSpPr>
          <p:cNvPr name="TextBox 8" id="8"/>
          <p:cNvSpPr txBox="true"/>
          <p:nvPr/>
        </p:nvSpPr>
        <p:spPr>
          <a:xfrm rot="0">
            <a:off x="7063725" y="9675023"/>
            <a:ext cx="4623150" cy="2667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60"/>
              </a:lnSpc>
            </a:pPr>
            <a:r>
              <a:rPr lang="en-US" sz="18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@SATWA 2025 - Template</a:t>
            </a:r>
          </a:p>
        </p:txBody>
      </p:sp>
      <p:grpSp>
        <p:nvGrpSpPr>
          <p:cNvPr name="Group 9" id="9"/>
          <p:cNvGrpSpPr/>
          <p:nvPr/>
        </p:nvGrpSpPr>
        <p:grpSpPr>
          <a:xfrm rot="0">
            <a:off x="1028700" y="2914302"/>
            <a:ext cx="18105148" cy="3267075"/>
            <a:chOff x="0" y="0"/>
            <a:chExt cx="24140198" cy="4356100"/>
          </a:xfrm>
        </p:grpSpPr>
        <p:sp>
          <p:nvSpPr>
            <p:cNvPr name="TextBox 10" id="10"/>
            <p:cNvSpPr txBox="true"/>
            <p:nvPr/>
          </p:nvSpPr>
          <p:spPr>
            <a:xfrm rot="0">
              <a:off x="0" y="-95250"/>
              <a:ext cx="24140198" cy="445135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5759"/>
                </a:lnSpc>
              </a:pPr>
            </a:p>
            <a:p>
              <a:pPr algn="l" marL="380048" indent="-190024" lvl="1">
                <a:lnSpc>
                  <a:spcPts val="2520"/>
                </a:lnSpc>
              </a:pPr>
            </a:p>
            <a:p>
              <a:pPr algn="l" marL="380048" indent="-190024" lvl="1">
                <a:lnSpc>
                  <a:spcPts val="2520"/>
                </a:lnSpc>
              </a:pPr>
            </a:p>
            <a:p>
              <a:pPr algn="just" marL="760095" indent="-380048" lvl="1">
                <a:lnSpc>
                  <a:spcPts val="5040"/>
                </a:lnSpc>
                <a:buFont typeface="Arial"/>
                <a:buChar char="•"/>
              </a:pPr>
              <a:r>
                <a:rPr lang="en-US" sz="42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Detailed explanation of your topic</a:t>
              </a:r>
            </a:p>
            <a:p>
              <a:pPr algn="just" marL="760095" indent="-380048" lvl="1">
                <a:lnSpc>
                  <a:spcPts val="5040"/>
                </a:lnSpc>
                <a:buFont typeface="Arial"/>
                <a:buChar char="•"/>
              </a:pPr>
              <a:r>
                <a:rPr lang="en-US" sz="42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Detailed explanation of the proposed solution</a:t>
              </a:r>
            </a:p>
            <a:p>
              <a:pPr algn="just" marL="760095" indent="-380048" lvl="1">
                <a:lnSpc>
                  <a:spcPts val="5040"/>
                </a:lnSpc>
                <a:buFont typeface="Arial"/>
                <a:buChar char="•"/>
              </a:pPr>
              <a:r>
                <a:rPr lang="en-US" sz="42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How it addresses the problem </a:t>
              </a:r>
            </a:p>
          </p:txBody>
        </p:sp>
        <p:sp>
          <p:nvSpPr>
            <p:cNvPr name="TextBox 11" id="11"/>
            <p:cNvSpPr txBox="true"/>
            <p:nvPr/>
          </p:nvSpPr>
          <p:spPr>
            <a:xfrm rot="0">
              <a:off x="475164" y="557780"/>
              <a:ext cx="7053659" cy="81740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5190"/>
                </a:lnSpc>
              </a:pPr>
              <a:r>
                <a:rPr lang="en-US" sz="3707" b="true">
                  <a:solidFill>
                    <a:srgbClr val="000000"/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PROPOSED SOLUTION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5265730" y="275158"/>
            <a:ext cx="2555452" cy="2555452"/>
          </a:xfrm>
          <a:custGeom>
            <a:avLst/>
            <a:gdLst/>
            <a:ahLst/>
            <a:cxnLst/>
            <a:rect r="r" b="b" t="t" l="l"/>
            <a:pathLst>
              <a:path h="2555452" w="2555452">
                <a:moveTo>
                  <a:pt x="0" y="0"/>
                </a:moveTo>
                <a:lnTo>
                  <a:pt x="2555452" y="0"/>
                </a:lnTo>
                <a:lnTo>
                  <a:pt x="2555452" y="2555452"/>
                </a:lnTo>
                <a:lnTo>
                  <a:pt x="0" y="255545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610379" y="3945692"/>
            <a:ext cx="11955364" cy="4471369"/>
          </a:xfrm>
          <a:custGeom>
            <a:avLst/>
            <a:gdLst/>
            <a:ahLst/>
            <a:cxnLst/>
            <a:rect r="r" b="b" t="t" l="l"/>
            <a:pathLst>
              <a:path h="4471369" w="11955364">
                <a:moveTo>
                  <a:pt x="0" y="0"/>
                </a:moveTo>
                <a:lnTo>
                  <a:pt x="11955365" y="0"/>
                </a:lnTo>
                <a:lnTo>
                  <a:pt x="11955365" y="4471369"/>
                </a:lnTo>
                <a:lnTo>
                  <a:pt x="0" y="447136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30000"/>
            </a:blip>
            <a:stretch>
              <a:fillRect l="0" t="-83952" r="0" b="-83423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6044498" y="976622"/>
            <a:ext cx="7401291" cy="11430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999"/>
              </a:lnSpc>
            </a:pPr>
            <a:r>
              <a:rPr lang="en-US" b="true" sz="7499">
                <a:solidFill>
                  <a:srgbClr val="1F497D"/>
                </a:solidFill>
                <a:latin typeface="Garamond Bold"/>
                <a:ea typeface="Garamond Bold"/>
                <a:cs typeface="Garamond Bold"/>
                <a:sym typeface="Garamond Bold"/>
              </a:rPr>
              <a:t>SATWA 2025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2285124" y="2052947"/>
            <a:ext cx="13717750" cy="1057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51"/>
              </a:lnSpc>
            </a:pPr>
            <a:r>
              <a:rPr lang="en-US" b="true" sz="3292" i="true">
                <a:solidFill>
                  <a:srgbClr val="000000"/>
                </a:solidFill>
                <a:latin typeface="Arial Bold Italics"/>
                <a:ea typeface="Arial Bold Italics"/>
                <a:cs typeface="Arial Bold Italics"/>
                <a:sym typeface="Arial Bold Italics"/>
              </a:rPr>
              <a:t>TITLE</a:t>
            </a:r>
            <a:r>
              <a:rPr lang="en-US" sz="3292" b="true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 : </a:t>
            </a:r>
            <a:r>
              <a:rPr lang="en-US" sz="329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𝐼𝑛𝑛𝑜𝑣𝑎𝑡𝑖𝑜𝑛𝑠 𝑓𝑜𝑟 𝑎 𝑆𝑢𝑠𝑡𝑎𝑖𝑛𝑎𝑏𝑙𝑒 𝑎𝑛𝑑 𝐼𝑛𝑐𝑙𝑢𝑠𝑖𝑣𝑒 𝐹𝑢𝑡𝑢𝑟𝑒</a:t>
            </a:r>
          </a:p>
          <a:p>
            <a:pPr algn="ctr">
              <a:lnSpc>
                <a:spcPts val="3951"/>
              </a:lnSpc>
            </a:pPr>
          </a:p>
        </p:txBody>
      </p:sp>
      <p:grpSp>
        <p:nvGrpSpPr>
          <p:cNvPr name="Group 6" id="6"/>
          <p:cNvGrpSpPr/>
          <p:nvPr/>
        </p:nvGrpSpPr>
        <p:grpSpPr>
          <a:xfrm rot="0">
            <a:off x="0" y="9532143"/>
            <a:ext cx="18287998" cy="754857"/>
            <a:chOff x="0" y="0"/>
            <a:chExt cx="24383998" cy="1006476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24384000" cy="1006475"/>
            </a:xfrm>
            <a:custGeom>
              <a:avLst/>
              <a:gdLst/>
              <a:ahLst/>
              <a:cxnLst/>
              <a:rect r="r" b="b" t="t" l="l"/>
              <a:pathLst>
                <a:path h="1006475" w="24384000">
                  <a:moveTo>
                    <a:pt x="0" y="0"/>
                  </a:moveTo>
                  <a:lnTo>
                    <a:pt x="24384000" y="0"/>
                  </a:lnTo>
                  <a:lnTo>
                    <a:pt x="24384000" y="1006475"/>
                  </a:lnTo>
                  <a:lnTo>
                    <a:pt x="0" y="1006475"/>
                  </a:lnTo>
                  <a:close/>
                </a:path>
              </a:pathLst>
            </a:custGeom>
            <a:solidFill>
              <a:srgbClr val="0070C0"/>
            </a:solidFill>
          </p:spPr>
        </p:sp>
      </p:grpSp>
      <p:sp>
        <p:nvSpPr>
          <p:cNvPr name="TextBox 8" id="8"/>
          <p:cNvSpPr txBox="true"/>
          <p:nvPr/>
        </p:nvSpPr>
        <p:spPr>
          <a:xfrm rot="0">
            <a:off x="7063725" y="9675023"/>
            <a:ext cx="4623150" cy="2667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60"/>
              </a:lnSpc>
            </a:pPr>
            <a:r>
              <a:rPr lang="en-US" sz="18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@SATWA 2025 - Template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028700" y="2828577"/>
            <a:ext cx="14974174" cy="4552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5040"/>
              </a:lnSpc>
            </a:pPr>
          </a:p>
          <a:p>
            <a:pPr algn="just">
              <a:lnSpc>
                <a:spcPts val="5040"/>
              </a:lnSpc>
            </a:pPr>
          </a:p>
          <a:p>
            <a:pPr algn="just" marL="760095" indent="-380048" lvl="1">
              <a:lnSpc>
                <a:spcPts val="5040"/>
              </a:lnSpc>
              <a:buFont typeface="Arial"/>
              <a:buChar char="•"/>
            </a:pPr>
            <a:r>
              <a:rPr lang="en-US" sz="4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Technologies to be used (e.g. programming languages, frameworks, hardware) </a:t>
            </a:r>
          </a:p>
          <a:p>
            <a:pPr algn="just" marL="760095" indent="-380048" lvl="1">
              <a:lnSpc>
                <a:spcPts val="5040"/>
              </a:lnSpc>
              <a:buFont typeface="Arial"/>
              <a:buChar char="•"/>
            </a:pPr>
            <a:r>
              <a:rPr lang="en-US" sz="4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Methodology and process for implementation (Flow Charts/Images/ working prototype)</a:t>
            </a:r>
          </a:p>
          <a:p>
            <a:pPr algn="just">
              <a:lnSpc>
                <a:spcPts val="5040"/>
              </a:lnSpc>
            </a:pPr>
          </a:p>
        </p:txBody>
      </p:sp>
      <p:sp>
        <p:nvSpPr>
          <p:cNvPr name="TextBox 10" id="10"/>
          <p:cNvSpPr txBox="true"/>
          <p:nvPr/>
        </p:nvSpPr>
        <p:spPr>
          <a:xfrm rot="0">
            <a:off x="1486440" y="3268880"/>
            <a:ext cx="5482035" cy="12869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190"/>
              </a:lnSpc>
            </a:pPr>
            <a:r>
              <a:rPr lang="en-US" sz="3707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TECHNICAL APPROACH</a:t>
            </a:r>
          </a:p>
          <a:p>
            <a:pPr algn="ctr">
              <a:lnSpc>
                <a:spcPts val="5190"/>
              </a:lnSpc>
            </a:pP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5265730" y="275158"/>
            <a:ext cx="2555452" cy="2555452"/>
          </a:xfrm>
          <a:custGeom>
            <a:avLst/>
            <a:gdLst/>
            <a:ahLst/>
            <a:cxnLst/>
            <a:rect r="r" b="b" t="t" l="l"/>
            <a:pathLst>
              <a:path h="2555452" w="2555452">
                <a:moveTo>
                  <a:pt x="0" y="0"/>
                </a:moveTo>
                <a:lnTo>
                  <a:pt x="2555452" y="0"/>
                </a:lnTo>
                <a:lnTo>
                  <a:pt x="2555452" y="2555452"/>
                </a:lnTo>
                <a:lnTo>
                  <a:pt x="0" y="255545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610379" y="3945692"/>
            <a:ext cx="11955364" cy="4471369"/>
          </a:xfrm>
          <a:custGeom>
            <a:avLst/>
            <a:gdLst/>
            <a:ahLst/>
            <a:cxnLst/>
            <a:rect r="r" b="b" t="t" l="l"/>
            <a:pathLst>
              <a:path h="4471369" w="11955364">
                <a:moveTo>
                  <a:pt x="0" y="0"/>
                </a:moveTo>
                <a:lnTo>
                  <a:pt x="11955365" y="0"/>
                </a:lnTo>
                <a:lnTo>
                  <a:pt x="11955365" y="4471369"/>
                </a:lnTo>
                <a:lnTo>
                  <a:pt x="0" y="447136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30000"/>
            </a:blip>
            <a:stretch>
              <a:fillRect l="0" t="-83952" r="0" b="-83423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6044498" y="976622"/>
            <a:ext cx="7401291" cy="11430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999"/>
              </a:lnSpc>
            </a:pPr>
            <a:r>
              <a:rPr lang="en-US" b="true" sz="7499">
                <a:solidFill>
                  <a:srgbClr val="1F497D"/>
                </a:solidFill>
                <a:latin typeface="Garamond Bold"/>
                <a:ea typeface="Garamond Bold"/>
                <a:cs typeface="Garamond Bold"/>
                <a:sym typeface="Garamond Bold"/>
              </a:rPr>
              <a:t>SATWA 2025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2285124" y="2052947"/>
            <a:ext cx="13717750" cy="1057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51"/>
              </a:lnSpc>
            </a:pPr>
            <a:r>
              <a:rPr lang="en-US" b="true" sz="3292" i="true">
                <a:solidFill>
                  <a:srgbClr val="000000"/>
                </a:solidFill>
                <a:latin typeface="Arial Bold Italics"/>
                <a:ea typeface="Arial Bold Italics"/>
                <a:cs typeface="Arial Bold Italics"/>
                <a:sym typeface="Arial Bold Italics"/>
              </a:rPr>
              <a:t>TITLE</a:t>
            </a:r>
            <a:r>
              <a:rPr lang="en-US" sz="3292" b="true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 : </a:t>
            </a:r>
            <a:r>
              <a:rPr lang="en-US" sz="329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𝐼𝑛𝑛𝑜𝑣𝑎𝑡𝑖𝑜𝑛𝑠 𝑓𝑜𝑟 𝑎 𝑆𝑢𝑠𝑡𝑎𝑖𝑛𝑎𝑏𝑙𝑒 𝑎𝑛𝑑 𝐼𝑛𝑐𝑙𝑢𝑠𝑖𝑣𝑒 𝐹𝑢𝑡𝑢𝑟𝑒</a:t>
            </a:r>
          </a:p>
          <a:p>
            <a:pPr algn="ctr">
              <a:lnSpc>
                <a:spcPts val="3951"/>
              </a:lnSpc>
            </a:pPr>
          </a:p>
        </p:txBody>
      </p:sp>
      <p:grpSp>
        <p:nvGrpSpPr>
          <p:cNvPr name="Group 6" id="6"/>
          <p:cNvGrpSpPr/>
          <p:nvPr/>
        </p:nvGrpSpPr>
        <p:grpSpPr>
          <a:xfrm rot="0">
            <a:off x="0" y="9532143"/>
            <a:ext cx="18287998" cy="754857"/>
            <a:chOff x="0" y="0"/>
            <a:chExt cx="24383998" cy="1006476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24384000" cy="1006475"/>
            </a:xfrm>
            <a:custGeom>
              <a:avLst/>
              <a:gdLst/>
              <a:ahLst/>
              <a:cxnLst/>
              <a:rect r="r" b="b" t="t" l="l"/>
              <a:pathLst>
                <a:path h="1006475" w="24384000">
                  <a:moveTo>
                    <a:pt x="0" y="0"/>
                  </a:moveTo>
                  <a:lnTo>
                    <a:pt x="24384000" y="0"/>
                  </a:lnTo>
                  <a:lnTo>
                    <a:pt x="24384000" y="1006475"/>
                  </a:lnTo>
                  <a:lnTo>
                    <a:pt x="0" y="1006475"/>
                  </a:lnTo>
                  <a:close/>
                </a:path>
              </a:pathLst>
            </a:custGeom>
            <a:solidFill>
              <a:srgbClr val="0070C0"/>
            </a:solidFill>
          </p:spPr>
        </p:sp>
      </p:grpSp>
      <p:sp>
        <p:nvSpPr>
          <p:cNvPr name="TextBox 8" id="8"/>
          <p:cNvSpPr txBox="true"/>
          <p:nvPr/>
        </p:nvSpPr>
        <p:spPr>
          <a:xfrm rot="0">
            <a:off x="7063725" y="9675023"/>
            <a:ext cx="4623150" cy="2667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60"/>
              </a:lnSpc>
            </a:pPr>
            <a:r>
              <a:rPr lang="en-US" sz="18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@SATWA 2025 - Template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248570" y="3535580"/>
            <a:ext cx="14017160" cy="32766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5040"/>
              </a:lnSpc>
            </a:pPr>
          </a:p>
          <a:p>
            <a:pPr algn="just" marL="760095" indent="-380048" lvl="1">
              <a:lnSpc>
                <a:spcPts val="5040"/>
              </a:lnSpc>
              <a:buFont typeface="Arial"/>
              <a:buChar char="•"/>
            </a:pPr>
            <a:r>
              <a:rPr lang="en-US" sz="4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Potential impact on the target audience</a:t>
            </a:r>
          </a:p>
          <a:p>
            <a:pPr algn="just" marL="760095" indent="-380048" lvl="1">
              <a:lnSpc>
                <a:spcPts val="5040"/>
              </a:lnSpc>
              <a:buFont typeface="Arial"/>
              <a:buChar char="•"/>
            </a:pPr>
            <a:r>
              <a:rPr lang="en-US" sz="4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Benefits of the solution (social, economic,environmental, etc.)</a:t>
            </a:r>
          </a:p>
          <a:p>
            <a:pPr algn="just">
              <a:lnSpc>
                <a:spcPts val="5040"/>
              </a:lnSpc>
            </a:pPr>
          </a:p>
        </p:txBody>
      </p:sp>
      <p:sp>
        <p:nvSpPr>
          <p:cNvPr name="TextBox 10" id="10"/>
          <p:cNvSpPr txBox="true"/>
          <p:nvPr/>
        </p:nvSpPr>
        <p:spPr>
          <a:xfrm rot="0">
            <a:off x="1518386" y="3268880"/>
            <a:ext cx="7226796" cy="12869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190"/>
              </a:lnSpc>
            </a:pPr>
            <a:r>
              <a:rPr lang="en-US" sz="3707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SOCIAL IMPACT AND BENEFITS</a:t>
            </a:r>
          </a:p>
          <a:p>
            <a:pPr algn="ctr">
              <a:lnSpc>
                <a:spcPts val="5190"/>
              </a:lnSpc>
            </a:pP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5265730" y="275158"/>
            <a:ext cx="2555452" cy="2555452"/>
          </a:xfrm>
          <a:custGeom>
            <a:avLst/>
            <a:gdLst/>
            <a:ahLst/>
            <a:cxnLst/>
            <a:rect r="r" b="b" t="t" l="l"/>
            <a:pathLst>
              <a:path h="2555452" w="2555452">
                <a:moveTo>
                  <a:pt x="0" y="0"/>
                </a:moveTo>
                <a:lnTo>
                  <a:pt x="2555452" y="0"/>
                </a:lnTo>
                <a:lnTo>
                  <a:pt x="2555452" y="2555452"/>
                </a:lnTo>
                <a:lnTo>
                  <a:pt x="0" y="255545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610379" y="3945692"/>
            <a:ext cx="11955364" cy="4471369"/>
          </a:xfrm>
          <a:custGeom>
            <a:avLst/>
            <a:gdLst/>
            <a:ahLst/>
            <a:cxnLst/>
            <a:rect r="r" b="b" t="t" l="l"/>
            <a:pathLst>
              <a:path h="4471369" w="11955364">
                <a:moveTo>
                  <a:pt x="0" y="0"/>
                </a:moveTo>
                <a:lnTo>
                  <a:pt x="11955365" y="0"/>
                </a:lnTo>
                <a:lnTo>
                  <a:pt x="11955365" y="4471369"/>
                </a:lnTo>
                <a:lnTo>
                  <a:pt x="0" y="447136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30000"/>
            </a:blip>
            <a:stretch>
              <a:fillRect l="0" t="-83952" r="0" b="-83423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6044498" y="976622"/>
            <a:ext cx="7401291" cy="11430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999"/>
              </a:lnSpc>
            </a:pPr>
            <a:r>
              <a:rPr lang="en-US" b="true" sz="7499">
                <a:solidFill>
                  <a:srgbClr val="1F497D"/>
                </a:solidFill>
                <a:latin typeface="Garamond Bold"/>
                <a:ea typeface="Garamond Bold"/>
                <a:cs typeface="Garamond Bold"/>
                <a:sym typeface="Garamond Bold"/>
              </a:rPr>
              <a:t>SATWA 2025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2285124" y="2052947"/>
            <a:ext cx="13717750" cy="1057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51"/>
              </a:lnSpc>
            </a:pPr>
            <a:r>
              <a:rPr lang="en-US" b="true" sz="3292" i="true">
                <a:solidFill>
                  <a:srgbClr val="000000"/>
                </a:solidFill>
                <a:latin typeface="Arial Bold Italics"/>
                <a:ea typeface="Arial Bold Italics"/>
                <a:cs typeface="Arial Bold Italics"/>
                <a:sym typeface="Arial Bold Italics"/>
              </a:rPr>
              <a:t>TITLE</a:t>
            </a:r>
            <a:r>
              <a:rPr lang="en-US" sz="3292" b="true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 : </a:t>
            </a:r>
            <a:r>
              <a:rPr lang="en-US" sz="329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𝐼𝑛𝑛𝑜𝑣𝑎𝑡𝑖𝑜𝑛𝑠 𝑓𝑜𝑟 𝑎 𝑆𝑢𝑠𝑡𝑎𝑖𝑛𝑎𝑏𝑙𝑒 𝑎𝑛𝑑 𝐼𝑛𝑐𝑙𝑢𝑠𝑖𝑣𝑒 𝐹𝑢𝑡𝑢𝑟𝑒</a:t>
            </a:r>
          </a:p>
          <a:p>
            <a:pPr algn="ctr">
              <a:lnSpc>
                <a:spcPts val="3951"/>
              </a:lnSpc>
            </a:pPr>
          </a:p>
        </p:txBody>
      </p:sp>
      <p:grpSp>
        <p:nvGrpSpPr>
          <p:cNvPr name="Group 6" id="6"/>
          <p:cNvGrpSpPr/>
          <p:nvPr/>
        </p:nvGrpSpPr>
        <p:grpSpPr>
          <a:xfrm rot="0">
            <a:off x="0" y="9532143"/>
            <a:ext cx="18287998" cy="754857"/>
            <a:chOff x="0" y="0"/>
            <a:chExt cx="24383998" cy="1006476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24384000" cy="1006475"/>
            </a:xfrm>
            <a:custGeom>
              <a:avLst/>
              <a:gdLst/>
              <a:ahLst/>
              <a:cxnLst/>
              <a:rect r="r" b="b" t="t" l="l"/>
              <a:pathLst>
                <a:path h="1006475" w="24384000">
                  <a:moveTo>
                    <a:pt x="0" y="0"/>
                  </a:moveTo>
                  <a:lnTo>
                    <a:pt x="24384000" y="0"/>
                  </a:lnTo>
                  <a:lnTo>
                    <a:pt x="24384000" y="1006475"/>
                  </a:lnTo>
                  <a:lnTo>
                    <a:pt x="0" y="1006475"/>
                  </a:lnTo>
                  <a:close/>
                </a:path>
              </a:pathLst>
            </a:custGeom>
            <a:solidFill>
              <a:srgbClr val="0070C0"/>
            </a:solidFill>
          </p:spPr>
        </p:sp>
      </p:grpSp>
      <p:sp>
        <p:nvSpPr>
          <p:cNvPr name="TextBox 8" id="8"/>
          <p:cNvSpPr txBox="true"/>
          <p:nvPr/>
        </p:nvSpPr>
        <p:spPr>
          <a:xfrm rot="0">
            <a:off x="7063725" y="9675023"/>
            <a:ext cx="4623150" cy="2667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60"/>
              </a:lnSpc>
            </a:pPr>
            <a:r>
              <a:rPr lang="en-US" sz="18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@SATWA 2025 - Template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028700" y="2819052"/>
            <a:ext cx="18105148" cy="4638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759"/>
              </a:lnSpc>
            </a:pPr>
          </a:p>
          <a:p>
            <a:pPr algn="l" marL="380048" indent="-190024" lvl="1">
              <a:lnSpc>
                <a:spcPts val="2520"/>
              </a:lnSpc>
            </a:pPr>
          </a:p>
          <a:p>
            <a:pPr algn="l" marL="380048" indent="-190024" lvl="1">
              <a:lnSpc>
                <a:spcPts val="2520"/>
              </a:lnSpc>
            </a:pPr>
          </a:p>
          <a:p>
            <a:pPr algn="just" marL="760095" indent="-380048" lvl="1">
              <a:lnSpc>
                <a:spcPts val="5040"/>
              </a:lnSpc>
              <a:buFont typeface="Arial"/>
              <a:buChar char="•"/>
            </a:pPr>
            <a:r>
              <a:rPr lang="en-US" sz="4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Analysis of the feasibility of the idea</a:t>
            </a:r>
          </a:p>
          <a:p>
            <a:pPr algn="just" marL="760095" indent="-380048" lvl="1">
              <a:lnSpc>
                <a:spcPts val="5040"/>
              </a:lnSpc>
              <a:buFont typeface="Arial"/>
              <a:buChar char="•"/>
            </a:pPr>
            <a:r>
              <a:rPr lang="en-US" sz="4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Potential challenges and risks</a:t>
            </a:r>
          </a:p>
          <a:p>
            <a:pPr algn="just" marL="760095" indent="-380048" lvl="1">
              <a:lnSpc>
                <a:spcPts val="5040"/>
              </a:lnSpc>
              <a:buFont typeface="Arial"/>
              <a:buChar char="•"/>
            </a:pPr>
            <a:r>
              <a:rPr lang="en-US" sz="4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Strategies for overcoming these challenges</a:t>
            </a:r>
          </a:p>
          <a:p>
            <a:pPr algn="just" marL="760095" indent="-380048" lvl="1">
              <a:lnSpc>
                <a:spcPts val="5040"/>
              </a:lnSpc>
              <a:buFont typeface="Arial"/>
              <a:buChar char="•"/>
            </a:pPr>
            <a:r>
              <a:rPr lang="en-US" sz="4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What’s next?</a:t>
            </a:r>
          </a:p>
          <a:p>
            <a:pPr algn="just">
              <a:lnSpc>
                <a:spcPts val="5040"/>
              </a:lnSpc>
            </a:pPr>
          </a:p>
        </p:txBody>
      </p:sp>
      <p:sp>
        <p:nvSpPr>
          <p:cNvPr name="TextBox 10" id="10"/>
          <p:cNvSpPr txBox="true"/>
          <p:nvPr/>
        </p:nvSpPr>
        <p:spPr>
          <a:xfrm rot="0">
            <a:off x="1471760" y="3315968"/>
            <a:ext cx="3311525" cy="6297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190"/>
              </a:lnSpc>
            </a:pPr>
            <a:r>
              <a:rPr lang="en-US" sz="3707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CONCLUSION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DAGczozINtI</dc:identifier>
  <dcterms:modified xsi:type="dcterms:W3CDTF">2011-08-01T06:04:30Z</dcterms:modified>
  <cp:revision>1</cp:revision>
  <dc:title>SATWA template.pptx</dc:title>
</cp:coreProperties>
</file>